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twitter.com/en/help/campaign-measurement-and-analytics.html" TargetMode="External"/><Relationship Id="rId3" Type="http://schemas.openxmlformats.org/officeDocument/2006/relationships/hyperlink" Target="https://business.twitter.com/en/blog/7-useful-insights-Twitter-analytics.html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2020 Twitter case study. How the social media company started, its audience and </a:t>
            </a:r>
            <a:r>
              <a:rPr lang="en"/>
              <a:t>unique</a:t>
            </a:r>
            <a:r>
              <a:rPr lang="en"/>
              <a:t> selling proposition or USP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ca8e0a3a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ca8e0a3a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Twitter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deep dive into the business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uses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will use 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twitter? General micro blogging channel that makes money from </a:t>
            </a:r>
            <a:r>
              <a:rPr lang="en"/>
              <a:t>Advertising and data licensing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Interact in Real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-ve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troll accounts, spam, and misinformation campaigns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love Doctor Who you will find other who love that to. Note close friends though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insight?</a:t>
            </a:r>
            <a:r>
              <a:rPr lang="en"/>
              <a:t>🛎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analytics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CSV download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and tracking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 and cookie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Campaign measurement and analytics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7 useful insights Twitter analytics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example screen shots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Promoted adverts, Tweets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6f9e470d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6f9e470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Oprah Winfrey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Periscope links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4ca8e0a3a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4ca8e0a3a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two examples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113 million BO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Serena Williams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Rhianna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ca8e0a3a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ca8e0a3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Tweet engagements and engagement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Tweets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Follower growth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 visits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Mentions</a:t>
            </a:r>
            <a:endParaRPr/>
          </a:p>
          <a:p>
            <a:pPr indent="0" lvl="0" marL="0" rtl="0" algn="l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50">
                <a:highlight>
                  <a:srgbClr val="FFFFFF"/>
                </a:highlight>
              </a:rPr>
              <a:t>Hashtags, retweets and usernames @foydigital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" name="Google Shape;12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2" name="Google Shape;72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2" name="Google Shape;22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1" name="Google Shape;31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3" name="Google Shape;53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400150" y="317513"/>
            <a:ext cx="476250" cy="419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Case Study </a:t>
            </a:r>
            <a:r>
              <a:rPr lang="en"/>
              <a:t>2020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social media started, audience and USP by Foydigital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16500" y="1626025"/>
            <a:ext cx="55095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Twitter?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deep-dive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Adverts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History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uses it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we will use it?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00" y="1170200"/>
            <a:ext cx="2813200" cy="28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Twitter as a business</a:t>
            </a: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09" name="Google Shape;109;p1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6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Company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6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General, micro blogging, rss</a:t>
            </a:r>
            <a:endParaRPr sz="1600"/>
          </a:p>
        </p:txBody>
      </p:sp>
      <p:grpSp>
        <p:nvGrpSpPr>
          <p:cNvPr id="113" name="Google Shape;113;p16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6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</a:t>
            </a:r>
            <a:r>
              <a:rPr lang="en">
                <a:solidFill>
                  <a:schemeClr val="lt1"/>
                </a:solidFill>
              </a:rPr>
              <a:t>teract in Real Time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News, PR, sports, customer service, livestream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Current trending topics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Instant reaction by </a:t>
            </a:r>
            <a:r>
              <a:rPr lang="en" sz="1600"/>
              <a:t>individuals</a:t>
            </a:r>
            <a:r>
              <a:rPr lang="en" sz="1600"/>
              <a:t> one to many followers </a:t>
            </a:r>
            <a:endParaRPr sz="1600"/>
          </a:p>
        </p:txBody>
      </p:sp>
      <p:grpSp>
        <p:nvGrpSpPr>
          <p:cNvPr id="118" name="Google Shape;118;p1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19" name="Google Shape;119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6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</a:t>
            </a:r>
            <a:r>
              <a:rPr lang="en">
                <a:solidFill>
                  <a:schemeClr val="lt1"/>
                </a:solidFill>
              </a:rPr>
              <a:t>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16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Short messages which come in the form of tweets text, audio and video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Personal broadcasting system</a:t>
            </a:r>
            <a:endParaRPr sz="1600"/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00" y="2657225"/>
            <a:ext cx="1684425" cy="16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deep-dive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4294967295" type="body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 is on it and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 txBox="1"/>
          <p:nvPr>
            <p:ph idx="4294967295" type="body"/>
          </p:nvPr>
        </p:nvSpPr>
        <p:spPr>
          <a:xfrm>
            <a:off x="432350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Expand audience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Audience type or </a:t>
            </a:r>
            <a:r>
              <a:rPr i="1" lang="en" sz="1600"/>
              <a:t>relationship to</a:t>
            </a:r>
            <a:r>
              <a:rPr lang="en" sz="1600"/>
              <a:t> you.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They are subject matter </a:t>
            </a:r>
            <a:r>
              <a:rPr lang="en" sz="1600"/>
              <a:t>colleagues</a:t>
            </a:r>
            <a:r>
              <a:rPr lang="en" sz="1600"/>
              <a:t> who share your interest or hobby mostly as </a:t>
            </a:r>
            <a:r>
              <a:rPr lang="en" sz="1600"/>
              <a:t>opposed</a:t>
            </a:r>
            <a:r>
              <a:rPr lang="en" sz="1600"/>
              <a:t> to friends or family</a:t>
            </a:r>
            <a:endParaRPr sz="1600"/>
          </a:p>
        </p:txBody>
      </p:sp>
      <p:sp>
        <p:nvSpPr>
          <p:cNvPr id="133" name="Google Shape;133;p17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Numb</a:t>
            </a:r>
            <a:r>
              <a:rPr lang="en">
                <a:solidFill>
                  <a:schemeClr val="lt1"/>
                </a:solidFill>
              </a:rPr>
              <a:t>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7"/>
          <p:cNvSpPr txBox="1"/>
          <p:nvPr>
            <p:ph idx="4294967295" type="body"/>
          </p:nvPr>
        </p:nvSpPr>
        <p:spPr>
          <a:xfrm>
            <a:off x="333614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</a:t>
            </a:r>
            <a:r>
              <a:rPr b="1" lang="en" sz="1600"/>
              <a:t>ctives users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65 million</a:t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Mixer of ages and demographics</a:t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SzPts val="1600"/>
              <a:buChar char="●"/>
            </a:pPr>
            <a:r>
              <a:rPr lang="en" sz="1600"/>
              <a:t>Open to all</a:t>
            </a:r>
            <a:r>
              <a:rPr lang="en" sz="1600"/>
              <a:t> ages above 13</a:t>
            </a:r>
            <a:endParaRPr sz="1600"/>
          </a:p>
        </p:txBody>
      </p:sp>
      <p:sp>
        <p:nvSpPr>
          <p:cNvPr id="136" name="Google Shape;136;p17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Business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17"/>
          <p:cNvSpPr txBox="1"/>
          <p:nvPr>
            <p:ph idx="4294967295" type="body"/>
          </p:nvPr>
        </p:nvSpPr>
        <p:spPr>
          <a:xfrm>
            <a:off x="625422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Increase conversion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Insight business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Features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#hashtag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Notification, alerts 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Trends</a:t>
            </a:r>
            <a:endParaRPr sz="1600"/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450" y="3936825"/>
            <a:ext cx="7143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265500" y="389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Adverts</a:t>
            </a:r>
            <a:endParaRPr/>
          </a:p>
        </p:txBody>
      </p:sp>
      <p:sp>
        <p:nvSpPr>
          <p:cNvPr id="146" name="Google Shape;146;p18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an example</a:t>
            </a:r>
            <a:endParaRPr/>
          </a:p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4939500" y="17910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SME can use the insight and promote via adverts on what is trending worldwide or trends for you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Promoted Tweets, Promoted Accounts, and Promoted Trends.</a:t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50" y="2104888"/>
            <a:ext cx="34671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999" y="1034725"/>
            <a:ext cx="784425" cy="5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325" y="3063650"/>
            <a:ext cx="1940626" cy="1091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ackground pointer shape in timeline graphic" id="156" name="Google Shape;156;p19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 txBox="1"/>
          <p:nvPr>
            <p:ph idx="4294967295" type="body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09.07.06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58" name="Google Shape;158;p19"/>
          <p:cNvGrpSpPr/>
          <p:nvPr/>
        </p:nvGrpSpPr>
        <p:grpSpPr>
          <a:xfrm>
            <a:off x="969270" y="1610215"/>
            <a:ext cx="198900" cy="593656"/>
            <a:chOff x="777447" y="1610215"/>
            <a:chExt cx="198900" cy="593656"/>
          </a:xfrm>
        </p:grpSpPr>
        <p:cxnSp>
          <p:nvCxnSpPr>
            <p:cNvPr id="159" name="Google Shape;159;p19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19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9"/>
          <p:cNvSpPr txBox="1"/>
          <p:nvPr>
            <p:ph idx="4294967295" type="body"/>
          </p:nvPr>
        </p:nvSpPr>
        <p:spPr>
          <a:xfrm>
            <a:off x="318375" y="385667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History, date launched</a:t>
            </a:r>
            <a:endParaRPr sz="1600"/>
          </a:p>
        </p:txBody>
      </p:sp>
      <p:sp>
        <p:nvSpPr>
          <p:cNvPr descr="Background pointer shape in timeline graphic" id="162" name="Google Shape;162;p19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>
            <p:ph idx="4294967295" type="body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04.17.09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64" name="Google Shape;164;p19"/>
          <p:cNvGrpSpPr/>
          <p:nvPr/>
        </p:nvGrpSpPr>
        <p:grpSpPr>
          <a:xfrm>
            <a:off x="2684632" y="2938958"/>
            <a:ext cx="198900" cy="593656"/>
            <a:chOff x="2223534" y="2938958"/>
            <a:chExt cx="198900" cy="593656"/>
          </a:xfrm>
        </p:grpSpPr>
        <p:cxnSp>
          <p:nvCxnSpPr>
            <p:cNvPr id="165" name="Google Shape;165;p19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19"/>
            <p:cNvSpPr/>
            <p:nvPr/>
          </p:nvSpPr>
          <p:spPr>
            <a:xfrm flipH="1" rot="10800000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9"/>
          <p:cNvSpPr txBox="1"/>
          <p:nvPr>
            <p:ph idx="4294967295" type="body"/>
          </p:nvPr>
        </p:nvSpPr>
        <p:spPr>
          <a:xfrm>
            <a:off x="1473887" y="3977725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User grow. Celebrity take to the platform</a:t>
            </a:r>
            <a:endParaRPr sz="1600"/>
          </a:p>
        </p:txBody>
      </p:sp>
      <p:sp>
        <p:nvSpPr>
          <p:cNvPr descr="Background pointer shape in timeline graphic" id="168" name="Google Shape;168;p19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>
            <p:ph idx="4294967295" type="body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01.10.10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171" name="Google Shape;171;p19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" name="Google Shape;172;p19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19"/>
          <p:cNvSpPr txBox="1"/>
          <p:nvPr>
            <p:ph idx="4294967295" type="body"/>
          </p:nvPr>
        </p:nvSpPr>
        <p:spPr>
          <a:xfrm>
            <a:off x="3051200" y="385675"/>
            <a:ext cx="29220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Video and pictures introduced</a:t>
            </a:r>
            <a:endParaRPr sz="1600"/>
          </a:p>
        </p:txBody>
      </p:sp>
      <p:sp>
        <p:nvSpPr>
          <p:cNvPr descr="Background pointer shape in timeline graphic" id="174" name="Google Shape;174;p19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>
            <p:ph idx="4294967295" type="body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01.01.16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76" name="Google Shape;176;p19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77" name="Google Shape;177;p19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8" name="Google Shape;178;p19"/>
            <p:cNvSpPr/>
            <p:nvPr/>
          </p:nvSpPr>
          <p:spPr>
            <a:xfrm flipH="1" rot="10800000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9"/>
          <p:cNvSpPr txBox="1"/>
          <p:nvPr>
            <p:ph idx="4294967295" type="body"/>
          </p:nvPr>
        </p:nvSpPr>
        <p:spPr>
          <a:xfrm>
            <a:off x="5126902" y="3757725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Live stream introduced</a:t>
            </a:r>
            <a:endParaRPr sz="1600"/>
          </a:p>
        </p:txBody>
      </p:sp>
      <p:sp>
        <p:nvSpPr>
          <p:cNvPr descr="Background pointer shape in timeline graphic" id="180" name="Google Shape;180;p19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 txBox="1"/>
          <p:nvPr>
            <p:ph idx="4294967295" type="body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10.20.17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83" name="Google Shape;183;p19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p19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19"/>
          <p:cNvSpPr txBox="1"/>
          <p:nvPr>
            <p:ph idx="4294967295" type="body"/>
          </p:nvPr>
        </p:nvSpPr>
        <p:spPr>
          <a:xfrm>
            <a:off x="6685979" y="766667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Increase in characters used in tweets 140 to 280</a:t>
            </a:r>
            <a:endParaRPr sz="1600"/>
          </a:p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3198" y="4134037"/>
            <a:ext cx="838515" cy="5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375" y="2457425"/>
            <a:ext cx="1548675" cy="20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</a:t>
            </a:r>
            <a:r>
              <a:rPr lang="en"/>
              <a:t> uses Twitter</a:t>
            </a:r>
            <a:endParaRPr/>
          </a:p>
        </p:txBody>
      </p:sp>
      <p:sp>
        <p:nvSpPr>
          <p:cNvPr id="194" name="Google Shape;194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516500" y="1626025"/>
            <a:ext cx="55095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Celebrities</a:t>
            </a: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Sportsmens women 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Politicians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Business leaders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495" y="1109519"/>
            <a:ext cx="1028375" cy="139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8325" y="2176537"/>
            <a:ext cx="1418299" cy="214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will use it</a:t>
            </a:r>
            <a:endParaRPr/>
          </a:p>
        </p:txBody>
      </p:sp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516500" y="1626025"/>
            <a:ext cx="55095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Profile PR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 links from Profile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Tweets of our content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 links to blogs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Looking for clients prospect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00" y="1170200"/>
            <a:ext cx="2813200" cy="248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